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6" r:id="rId1"/>
  </p:sldMasterIdLst>
  <p:sldIdLst>
    <p:sldId id="261" r:id="rId2"/>
    <p:sldId id="259" r:id="rId3"/>
    <p:sldId id="260" r:id="rId4"/>
    <p:sldId id="264" r:id="rId5"/>
    <p:sldId id="265" r:id="rId6"/>
    <p:sldId id="266" r:id="rId7"/>
    <p:sldId id="256" r:id="rId8"/>
    <p:sldId id="257" r:id="rId9"/>
    <p:sldId id="258" r:id="rId10"/>
    <p:sldId id="262"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DAEA4F6D-DF71-4942-B377-46661A4F1050}" type="datetimeFigureOut">
              <a:rPr lang="es-ES" smtClean="0"/>
              <a:t>30/04/2018</a:t>
            </a:fld>
            <a:endParaRPr lang="es-E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s-E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C40C462A-2328-7140-8FBB-E2D64684F9C1}" type="slidenum">
              <a:rPr lang="es-ES" smtClean="0"/>
              <a:t>‹Nº›</a:t>
            </a:fld>
            <a:endParaRPr lang="es-E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5248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AEA4F6D-DF71-4942-B377-46661A4F1050}" type="datetimeFigureOut">
              <a:rPr lang="es-ES" smtClean="0"/>
              <a:t>30/04/2018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40C462A-2328-7140-8FBB-E2D64684F9C1}" type="slidenum">
              <a:rPr lang="es-ES" smtClean="0"/>
              <a:t>‹Nº›</a:t>
            </a:fld>
            <a:endParaRPr lang="es-ES"/>
          </a:p>
        </p:txBody>
      </p:sp>
    </p:spTree>
    <p:extLst>
      <p:ext uri="{BB962C8B-B14F-4D97-AF65-F5344CB8AC3E}">
        <p14:creationId xmlns:p14="http://schemas.microsoft.com/office/powerpoint/2010/main" val="4131118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AEA4F6D-DF71-4942-B377-46661A4F1050}" type="datetimeFigureOut">
              <a:rPr lang="es-ES" smtClean="0"/>
              <a:t>30/04/2018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40C462A-2328-7140-8FBB-E2D64684F9C1}" type="slidenum">
              <a:rPr lang="es-ES" smtClean="0"/>
              <a:t>‹Nº›</a:t>
            </a:fld>
            <a:endParaRPr lang="es-ES"/>
          </a:p>
        </p:txBody>
      </p:sp>
    </p:spTree>
    <p:extLst>
      <p:ext uri="{BB962C8B-B14F-4D97-AF65-F5344CB8AC3E}">
        <p14:creationId xmlns:p14="http://schemas.microsoft.com/office/powerpoint/2010/main" val="349138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AEA4F6D-DF71-4942-B377-46661A4F1050}" type="datetimeFigureOut">
              <a:rPr lang="es-ES" smtClean="0"/>
              <a:t>30/04/2018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40C462A-2328-7140-8FBB-E2D64684F9C1}" type="slidenum">
              <a:rPr lang="es-ES" smtClean="0"/>
              <a:t>‹Nº›</a:t>
            </a:fld>
            <a:endParaRPr lang="es-ES"/>
          </a:p>
        </p:txBody>
      </p:sp>
    </p:spTree>
    <p:extLst>
      <p:ext uri="{BB962C8B-B14F-4D97-AF65-F5344CB8AC3E}">
        <p14:creationId xmlns:p14="http://schemas.microsoft.com/office/powerpoint/2010/main" val="1511744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DAEA4F6D-DF71-4942-B377-46661A4F1050}" type="datetimeFigureOut">
              <a:rPr lang="es-ES" smtClean="0"/>
              <a:t>30/04/2018</a:t>
            </a:fld>
            <a:endParaRPr lang="es-E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s-E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C40C462A-2328-7140-8FBB-E2D64684F9C1}" type="slidenum">
              <a:rPr lang="es-ES" smtClean="0"/>
              <a:t>‹Nº›</a:t>
            </a:fld>
            <a:endParaRPr lang="es-E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94517335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AEA4F6D-DF71-4942-B377-46661A4F1050}" type="datetimeFigureOut">
              <a:rPr lang="es-ES" smtClean="0"/>
              <a:t>30/04/2018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40C462A-2328-7140-8FBB-E2D64684F9C1}" type="slidenum">
              <a:rPr lang="es-ES" smtClean="0"/>
              <a:t>‹Nº›</a:t>
            </a:fld>
            <a:endParaRPr lang="es-ES"/>
          </a:p>
        </p:txBody>
      </p:sp>
    </p:spTree>
    <p:extLst>
      <p:ext uri="{BB962C8B-B14F-4D97-AF65-F5344CB8AC3E}">
        <p14:creationId xmlns:p14="http://schemas.microsoft.com/office/powerpoint/2010/main" val="3589945845"/>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257300" y="2909102"/>
            <a:ext cx="4800600" cy="299639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633864" y="2909102"/>
            <a:ext cx="4800600" cy="299639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AEA4F6D-DF71-4942-B377-46661A4F1050}" type="datetimeFigureOut">
              <a:rPr lang="es-ES" smtClean="0"/>
              <a:t>30/04/2018</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C40C462A-2328-7140-8FBB-E2D64684F9C1}" type="slidenum">
              <a:rPr lang="es-ES" smtClean="0"/>
              <a:t>‹Nº›</a:t>
            </a:fld>
            <a:endParaRPr lang="es-ES"/>
          </a:p>
        </p:txBody>
      </p:sp>
    </p:spTree>
    <p:extLst>
      <p:ext uri="{BB962C8B-B14F-4D97-AF65-F5344CB8AC3E}">
        <p14:creationId xmlns:p14="http://schemas.microsoft.com/office/powerpoint/2010/main" val="3197282127"/>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AEA4F6D-DF71-4942-B377-46661A4F1050}" type="datetimeFigureOut">
              <a:rPr lang="es-ES" smtClean="0"/>
              <a:t>30/04/2018</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C40C462A-2328-7140-8FBB-E2D64684F9C1}" type="slidenum">
              <a:rPr lang="es-ES" smtClean="0"/>
              <a:t>‹Nº›</a:t>
            </a:fld>
            <a:endParaRPr lang="es-ES"/>
          </a:p>
        </p:txBody>
      </p:sp>
    </p:spTree>
    <p:extLst>
      <p:ext uri="{BB962C8B-B14F-4D97-AF65-F5344CB8AC3E}">
        <p14:creationId xmlns:p14="http://schemas.microsoft.com/office/powerpoint/2010/main" val="3691714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EA4F6D-DF71-4942-B377-46661A4F1050}" type="datetimeFigureOut">
              <a:rPr lang="es-ES" smtClean="0"/>
              <a:t>30/04/2018</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C40C462A-2328-7140-8FBB-E2D64684F9C1}" type="slidenum">
              <a:rPr lang="es-ES" smtClean="0"/>
              <a:t>‹Nº›</a:t>
            </a:fld>
            <a:endParaRPr lang="es-ES"/>
          </a:p>
        </p:txBody>
      </p:sp>
    </p:spTree>
    <p:extLst>
      <p:ext uri="{BB962C8B-B14F-4D97-AF65-F5344CB8AC3E}">
        <p14:creationId xmlns:p14="http://schemas.microsoft.com/office/powerpoint/2010/main" val="1228594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a:xfrm>
            <a:off x="765051" y="6375679"/>
            <a:ext cx="1233355" cy="348462"/>
          </a:xfrm>
        </p:spPr>
        <p:txBody>
          <a:bodyPr/>
          <a:lstStyle/>
          <a:p>
            <a:fld id="{DAEA4F6D-DF71-4942-B377-46661A4F1050}" type="datetimeFigureOut">
              <a:rPr lang="es-ES" smtClean="0"/>
              <a:t>30/04/2018</a:t>
            </a:fld>
            <a:endParaRPr lang="es-ES"/>
          </a:p>
        </p:txBody>
      </p:sp>
      <p:sp>
        <p:nvSpPr>
          <p:cNvPr id="6" name="Footer Placeholder 5"/>
          <p:cNvSpPr>
            <a:spLocks noGrp="1"/>
          </p:cNvSpPr>
          <p:nvPr>
            <p:ph type="ftr" sz="quarter" idx="11"/>
          </p:nvPr>
        </p:nvSpPr>
        <p:spPr>
          <a:xfrm>
            <a:off x="2103620" y="6375679"/>
            <a:ext cx="3482179" cy="345796"/>
          </a:xfrm>
        </p:spPr>
        <p:txBody>
          <a:bodyPr/>
          <a:lstStyle/>
          <a:p>
            <a:endParaRPr lang="es-ES"/>
          </a:p>
        </p:txBody>
      </p:sp>
      <p:sp>
        <p:nvSpPr>
          <p:cNvPr id="7" name="Slide Number Placeholder 6"/>
          <p:cNvSpPr>
            <a:spLocks noGrp="1"/>
          </p:cNvSpPr>
          <p:nvPr>
            <p:ph type="sldNum" sz="quarter" idx="12"/>
          </p:nvPr>
        </p:nvSpPr>
        <p:spPr>
          <a:xfrm>
            <a:off x="5691014" y="6375679"/>
            <a:ext cx="1232456" cy="345796"/>
          </a:xfrm>
        </p:spPr>
        <p:txBody>
          <a:bodyPr/>
          <a:lstStyle/>
          <a:p>
            <a:fld id="{C40C462A-2328-7140-8FBB-E2D64684F9C1}" type="slidenum">
              <a:rPr lang="es-ES" smtClean="0"/>
              <a:t>‹Nº›</a:t>
            </a:fld>
            <a:endParaRPr lang="es-E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01709866"/>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a:xfrm>
            <a:off x="765950" y="6375679"/>
            <a:ext cx="1232456" cy="348462"/>
          </a:xfrm>
        </p:spPr>
        <p:txBody>
          <a:bodyPr/>
          <a:lstStyle/>
          <a:p>
            <a:fld id="{DAEA4F6D-DF71-4942-B377-46661A4F1050}" type="datetimeFigureOut">
              <a:rPr lang="es-ES" smtClean="0"/>
              <a:t>30/04/2018</a:t>
            </a:fld>
            <a:endParaRPr lang="es-ES"/>
          </a:p>
        </p:txBody>
      </p:sp>
      <p:sp>
        <p:nvSpPr>
          <p:cNvPr id="6" name="Footer Placeholder 5"/>
          <p:cNvSpPr>
            <a:spLocks noGrp="1"/>
          </p:cNvSpPr>
          <p:nvPr>
            <p:ph type="ftr" sz="quarter" idx="11"/>
          </p:nvPr>
        </p:nvSpPr>
        <p:spPr>
          <a:xfrm>
            <a:off x="2103621" y="6375679"/>
            <a:ext cx="3482178" cy="345796"/>
          </a:xfrm>
        </p:spPr>
        <p:txBody>
          <a:bodyPr/>
          <a:lstStyle/>
          <a:p>
            <a:endParaRPr lang="es-ES"/>
          </a:p>
        </p:txBody>
      </p:sp>
      <p:sp>
        <p:nvSpPr>
          <p:cNvPr id="7" name="Slide Number Placeholder 6"/>
          <p:cNvSpPr>
            <a:spLocks noGrp="1"/>
          </p:cNvSpPr>
          <p:nvPr>
            <p:ph type="sldNum" sz="quarter" idx="12"/>
          </p:nvPr>
        </p:nvSpPr>
        <p:spPr>
          <a:xfrm>
            <a:off x="5687568" y="6375679"/>
            <a:ext cx="1234440" cy="345796"/>
          </a:xfrm>
        </p:spPr>
        <p:txBody>
          <a:bodyPr/>
          <a:lstStyle/>
          <a:p>
            <a:fld id="{C40C462A-2328-7140-8FBB-E2D64684F9C1}" type="slidenum">
              <a:rPr lang="es-ES" smtClean="0"/>
              <a:t>‹Nº›</a:t>
            </a:fld>
            <a:endParaRPr lang="es-ES"/>
          </a:p>
        </p:txBody>
      </p:sp>
    </p:spTree>
    <p:extLst>
      <p:ext uri="{BB962C8B-B14F-4D97-AF65-F5344CB8AC3E}">
        <p14:creationId xmlns:p14="http://schemas.microsoft.com/office/powerpoint/2010/main" val="987799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DAEA4F6D-DF71-4942-B377-46661A4F1050}" type="datetimeFigureOut">
              <a:rPr lang="es-ES" smtClean="0"/>
              <a:t>30/04/2018</a:t>
            </a:fld>
            <a:endParaRPr lang="es-E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s-E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C40C462A-2328-7140-8FBB-E2D64684F9C1}" type="slidenum">
              <a:rPr lang="es-ES" smtClean="0"/>
              <a:t>‹Nº›</a:t>
            </a:fld>
            <a:endParaRPr lang="es-E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52053654"/>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13D40F-10C3-3348-AC9B-BF561FC39645}"/>
              </a:ext>
            </a:extLst>
          </p:cNvPr>
          <p:cNvSpPr>
            <a:spLocks noGrp="1"/>
          </p:cNvSpPr>
          <p:nvPr>
            <p:ph type="ctrTitle"/>
          </p:nvPr>
        </p:nvSpPr>
        <p:spPr/>
        <p:txBody>
          <a:bodyPr/>
          <a:lstStyle/>
          <a:p>
            <a:r>
              <a:rPr lang="es-ES" dirty="0"/>
              <a:t>Definir comunidad…</a:t>
            </a:r>
          </a:p>
        </p:txBody>
      </p:sp>
    </p:spTree>
    <p:extLst>
      <p:ext uri="{BB962C8B-B14F-4D97-AF65-F5344CB8AC3E}">
        <p14:creationId xmlns:p14="http://schemas.microsoft.com/office/powerpoint/2010/main" val="6674361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5913BC-39FA-AC44-A8E9-5B5C8066B215}"/>
              </a:ext>
            </a:extLst>
          </p:cNvPr>
          <p:cNvSpPr>
            <a:spLocks noGrp="1"/>
          </p:cNvSpPr>
          <p:nvPr>
            <p:ph type="title"/>
          </p:nvPr>
        </p:nvSpPr>
        <p:spPr/>
        <p:txBody>
          <a:bodyPr/>
          <a:lstStyle/>
          <a:p>
            <a:r>
              <a:rPr lang="es-ES" dirty="0"/>
              <a:t>3. Necesidad pastoral</a:t>
            </a:r>
          </a:p>
        </p:txBody>
      </p:sp>
      <p:sp>
        <p:nvSpPr>
          <p:cNvPr id="3" name="Marcador de contenido 2">
            <a:extLst>
              <a:ext uri="{FF2B5EF4-FFF2-40B4-BE49-F238E27FC236}">
                <a16:creationId xmlns:a16="http://schemas.microsoft.com/office/drawing/2014/main" id="{290D7848-32BD-3F4B-9AA5-DFDDC78372D3}"/>
              </a:ext>
            </a:extLst>
          </p:cNvPr>
          <p:cNvSpPr>
            <a:spLocks noGrp="1"/>
          </p:cNvSpPr>
          <p:nvPr>
            <p:ph idx="1"/>
          </p:nvPr>
        </p:nvSpPr>
        <p:spPr/>
        <p:txBody>
          <a:bodyPr>
            <a:normAutofit/>
          </a:bodyPr>
          <a:lstStyle/>
          <a:p>
            <a:r>
              <a:rPr lang="es-ES" dirty="0"/>
              <a:t>El descubrimiento, la personalización, la experimentación y la difusión de la fe requieren el espacio propio del pequeño grupo</a:t>
            </a:r>
          </a:p>
          <a:p>
            <a:r>
              <a:rPr lang="es-ES" dirty="0"/>
              <a:t>Más fácil interpelar, comunicar vivencias, experimentar cariño y apoyo mutuos, discernir signos del Reino, inventar respuestas para mejorar nuestro mundo, apoyar y sostener las iniciativas personales de compromiso,…</a:t>
            </a:r>
          </a:p>
          <a:p>
            <a:r>
              <a:rPr lang="es-ES" dirty="0"/>
              <a:t>Ni la dinámica de los grandes colectivos ni la del aislamiento individualista pueden ser el medio en el que nazcan los nuevos cristianos</a:t>
            </a:r>
          </a:p>
        </p:txBody>
      </p:sp>
    </p:spTree>
    <p:extLst>
      <p:ext uri="{BB962C8B-B14F-4D97-AF65-F5344CB8AC3E}">
        <p14:creationId xmlns:p14="http://schemas.microsoft.com/office/powerpoint/2010/main" val="41622823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1051E4-FAA7-4AD0-AEA5-2C6670BF0187}"/>
              </a:ext>
            </a:extLst>
          </p:cNvPr>
          <p:cNvSpPr>
            <a:spLocks noGrp="1"/>
          </p:cNvSpPr>
          <p:nvPr>
            <p:ph type="title"/>
          </p:nvPr>
        </p:nvSpPr>
        <p:spPr/>
        <p:txBody>
          <a:bodyPr/>
          <a:lstStyle/>
          <a:p>
            <a:r>
              <a:rPr lang="es-ES" dirty="0"/>
              <a:t>4. Una posibilidad </a:t>
            </a:r>
            <a:r>
              <a:rPr lang="es-ES"/>
              <a:t>de concreción </a:t>
            </a:r>
            <a:r>
              <a:rPr lang="es-ES" dirty="0"/>
              <a:t>eclesial</a:t>
            </a:r>
          </a:p>
        </p:txBody>
      </p:sp>
      <p:sp>
        <p:nvSpPr>
          <p:cNvPr id="3" name="Marcador de contenido 2">
            <a:extLst>
              <a:ext uri="{FF2B5EF4-FFF2-40B4-BE49-F238E27FC236}">
                <a16:creationId xmlns:a16="http://schemas.microsoft.com/office/drawing/2014/main" id="{0543D207-4403-4C88-B803-58ED4F408C6B}"/>
              </a:ext>
            </a:extLst>
          </p:cNvPr>
          <p:cNvSpPr>
            <a:spLocks noGrp="1"/>
          </p:cNvSpPr>
          <p:nvPr>
            <p:ph idx="1"/>
          </p:nvPr>
        </p:nvSpPr>
        <p:spPr/>
        <p:txBody>
          <a:bodyPr/>
          <a:lstStyle/>
          <a:p>
            <a:r>
              <a:rPr lang="es-ES" dirty="0"/>
              <a:t>La credibilidad de la Iglesia y su capacidad evangelizadora se verá más en la vitalidad de sus comunidades que en la mejora y adaptación de los discursos oficiales en los nuevos contextos.</a:t>
            </a:r>
          </a:p>
          <a:p>
            <a:r>
              <a:rPr lang="es-ES" dirty="0"/>
              <a:t>Lo mismo con la capacidad transformadora de la Iglesia: “obras son amores y no buenas razones”.</a:t>
            </a:r>
          </a:p>
        </p:txBody>
      </p:sp>
    </p:spTree>
    <p:extLst>
      <p:ext uri="{BB962C8B-B14F-4D97-AF65-F5344CB8AC3E}">
        <p14:creationId xmlns:p14="http://schemas.microsoft.com/office/powerpoint/2010/main" val="9411334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E8DB0C-873D-43D0-BC2A-2F8365E173AD}"/>
              </a:ext>
            </a:extLst>
          </p:cNvPr>
          <p:cNvSpPr>
            <a:spLocks noGrp="1"/>
          </p:cNvSpPr>
          <p:nvPr>
            <p:ph type="title"/>
          </p:nvPr>
        </p:nvSpPr>
        <p:spPr/>
        <p:txBody>
          <a:bodyPr/>
          <a:lstStyle/>
          <a:p>
            <a:r>
              <a:rPr lang="es-ES" dirty="0"/>
              <a:t>Decir comunidad</a:t>
            </a:r>
          </a:p>
        </p:txBody>
      </p:sp>
      <p:sp>
        <p:nvSpPr>
          <p:cNvPr id="3" name="Marcador de contenido 2">
            <a:extLst>
              <a:ext uri="{FF2B5EF4-FFF2-40B4-BE49-F238E27FC236}">
                <a16:creationId xmlns:a16="http://schemas.microsoft.com/office/drawing/2014/main" id="{B24A13EA-0C3F-4AC0-8D71-7ED73525BCCA}"/>
              </a:ext>
            </a:extLst>
          </p:cNvPr>
          <p:cNvSpPr>
            <a:spLocks noGrp="1"/>
          </p:cNvSpPr>
          <p:nvPr>
            <p:ph idx="1"/>
          </p:nvPr>
        </p:nvSpPr>
        <p:spPr/>
        <p:txBody>
          <a:bodyPr>
            <a:normAutofit/>
          </a:bodyPr>
          <a:lstStyle/>
          <a:p>
            <a:r>
              <a:rPr lang="es-ES" dirty="0"/>
              <a:t>Decir comunidad es decir camino compartido, multitud de manos que se unen para, entre todos, hacer la marcha más liviana abrazo de miradas que se buscan para buscar, unidas, la mirada de Aquel que por nosotros dio la vida. Es compartir, la vida entrelazada, es reunir bajo las mismas esperanzas las diferencias, que así, no nos separan.</a:t>
            </a:r>
          </a:p>
          <a:p>
            <a:r>
              <a:rPr lang="es-ES" dirty="0"/>
              <a:t>Decir comunidad es hablar de proyecto común, sueños compartidos, camino acompañado. Es pensar en el otro y en lo mejor para el otro y pensar, juntos, en lo mejor de nosotros para todos los otros.</a:t>
            </a:r>
          </a:p>
          <a:p>
            <a:r>
              <a:rPr lang="es-ES" dirty="0"/>
              <a:t>Decir comunidad es darse fuerzas entre todos. Es alentarse con la palmada al hombro, es corregirse sin miedo a los enojos. Es animarse a crecer juntos poco a poco.</a:t>
            </a:r>
          </a:p>
        </p:txBody>
      </p:sp>
    </p:spTree>
    <p:extLst>
      <p:ext uri="{BB962C8B-B14F-4D97-AF65-F5344CB8AC3E}">
        <p14:creationId xmlns:p14="http://schemas.microsoft.com/office/powerpoint/2010/main" val="32545215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10"/>
                                  </p:iterate>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iterate type="lt">
                                    <p:tmAbs val="10"/>
                                  </p:iterate>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iterate type="lt">
                                    <p:tmAbs val="10"/>
                                  </p:iterate>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E8DB0C-873D-43D0-BC2A-2F8365E173AD}"/>
              </a:ext>
            </a:extLst>
          </p:cNvPr>
          <p:cNvSpPr>
            <a:spLocks noGrp="1"/>
          </p:cNvSpPr>
          <p:nvPr>
            <p:ph type="title"/>
          </p:nvPr>
        </p:nvSpPr>
        <p:spPr/>
        <p:txBody>
          <a:bodyPr/>
          <a:lstStyle/>
          <a:p>
            <a:r>
              <a:rPr lang="es-ES" dirty="0"/>
              <a:t>Decir comunidad</a:t>
            </a:r>
          </a:p>
        </p:txBody>
      </p:sp>
      <p:sp>
        <p:nvSpPr>
          <p:cNvPr id="3" name="Marcador de contenido 2">
            <a:extLst>
              <a:ext uri="{FF2B5EF4-FFF2-40B4-BE49-F238E27FC236}">
                <a16:creationId xmlns:a16="http://schemas.microsoft.com/office/drawing/2014/main" id="{B24A13EA-0C3F-4AC0-8D71-7ED73525BCCA}"/>
              </a:ext>
            </a:extLst>
          </p:cNvPr>
          <p:cNvSpPr>
            <a:spLocks noGrp="1"/>
          </p:cNvSpPr>
          <p:nvPr>
            <p:ph idx="1"/>
          </p:nvPr>
        </p:nvSpPr>
        <p:spPr/>
        <p:txBody>
          <a:bodyPr>
            <a:normAutofit/>
          </a:bodyPr>
          <a:lstStyle/>
          <a:p>
            <a:r>
              <a:rPr lang="es-ES" dirty="0"/>
              <a:t>Decir comunidad es hablar de apertura y entrega servicio a los demás, aprender a brindarse, generosos. Es compartir la vida de Dios fuente de vida, de esperanza y amor.</a:t>
            </a:r>
          </a:p>
          <a:p>
            <a:r>
              <a:rPr lang="es-ES" dirty="0"/>
              <a:t>Decir comunidad es común-unidad de criterios verdaderos (los del Evangelio) de opciones valientes (las de Jesús) de desafíos audaces (los del Reino en marcha).</a:t>
            </a:r>
          </a:p>
          <a:p>
            <a:r>
              <a:rPr lang="es-ES" dirty="0"/>
              <a:t>Decir comunidad es el encuentro de muchos que, animados y alentados por el Espíritu, buscan clamar a Dios: </a:t>
            </a:r>
            <a:r>
              <a:rPr lang="es-ES" i="1" dirty="0"/>
              <a:t>¡Abba! Aquí estamos Señor unidos y en camino para hacer crecer tu Reino donde pidas</a:t>
            </a:r>
            <a:r>
              <a:rPr lang="es-ES" dirty="0"/>
              <a:t>.</a:t>
            </a:r>
          </a:p>
          <a:p>
            <a:pPr marL="0" indent="0" algn="r">
              <a:buNone/>
            </a:pPr>
            <a:r>
              <a:rPr lang="es-ES" dirty="0"/>
              <a:t>Marcelo A. Murúa</a:t>
            </a:r>
          </a:p>
          <a:p>
            <a:pPr marL="0" indent="0">
              <a:buNone/>
            </a:pPr>
            <a:endParaRPr lang="es-ES" dirty="0"/>
          </a:p>
        </p:txBody>
      </p:sp>
    </p:spTree>
    <p:extLst>
      <p:ext uri="{BB962C8B-B14F-4D97-AF65-F5344CB8AC3E}">
        <p14:creationId xmlns:p14="http://schemas.microsoft.com/office/powerpoint/2010/main" val="32787593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10"/>
                                  </p:iterate>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10"/>
                                  </p:iterate>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type="lt">
                                    <p:tmAbs val="10"/>
                                  </p:iterate>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type="lt">
                                    <p:tmAbs val="10"/>
                                  </p:iterate>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2A980A-6CA9-4072-8D9D-7C6140B8F5C7}"/>
              </a:ext>
            </a:extLst>
          </p:cNvPr>
          <p:cNvSpPr>
            <a:spLocks noGrp="1"/>
          </p:cNvSpPr>
          <p:nvPr>
            <p:ph type="title"/>
          </p:nvPr>
        </p:nvSpPr>
        <p:spPr/>
        <p:txBody>
          <a:bodyPr/>
          <a:lstStyle/>
          <a:p>
            <a:r>
              <a:rPr lang="es-ES" dirty="0"/>
              <a:t>San Agustín (s. IV)</a:t>
            </a:r>
          </a:p>
        </p:txBody>
      </p:sp>
      <p:sp>
        <p:nvSpPr>
          <p:cNvPr id="3" name="Marcador de contenido 2">
            <a:extLst>
              <a:ext uri="{FF2B5EF4-FFF2-40B4-BE49-F238E27FC236}">
                <a16:creationId xmlns:a16="http://schemas.microsoft.com/office/drawing/2014/main" id="{98208D93-DE84-471E-B132-74D7E1314811}"/>
              </a:ext>
            </a:extLst>
          </p:cNvPr>
          <p:cNvSpPr>
            <a:spLocks noGrp="1"/>
          </p:cNvSpPr>
          <p:nvPr>
            <p:ph idx="1"/>
          </p:nvPr>
        </p:nvSpPr>
        <p:spPr/>
        <p:txBody>
          <a:bodyPr>
            <a:normAutofit/>
          </a:bodyPr>
          <a:lstStyle/>
          <a:p>
            <a:r>
              <a:rPr lang="es-ES" dirty="0"/>
              <a:t>“Un grupo cristiano es un grupo de personas que rezan juntas, pero que también hablan juntas; que ríen en común e intercambian favores; están bromeando juntos y juntos están serios; están a veces en desacuerdo, pero sin animosidad, como se está a veces con uno mismo, utilizando ese raro desacuerdo para reforzar siempre el acuerdo habitual. Aprenden algo unos de otros o lo enseñan unos a otros. Echan de menos, con pena,  a los ausentes. Acogen con alegría a los que llegan. Hacen manifestaciones de este u otro tipo, chispas del corazón de los que se aman, expresadas en el rostro, en la lengua, en los ojos, en mil gestos de ternura. Y cocinan juntos los alimentos del hogar, en donde las almas se unen en conjunto y donde varios, al fin, no son más que uno”</a:t>
            </a:r>
          </a:p>
        </p:txBody>
      </p:sp>
    </p:spTree>
    <p:extLst>
      <p:ext uri="{BB962C8B-B14F-4D97-AF65-F5344CB8AC3E}">
        <p14:creationId xmlns:p14="http://schemas.microsoft.com/office/powerpoint/2010/main" val="3321758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0F969B-10F3-45A3-9D84-26EA7421016E}"/>
              </a:ext>
            </a:extLst>
          </p:cNvPr>
          <p:cNvSpPr>
            <a:spLocks noGrp="1"/>
          </p:cNvSpPr>
          <p:nvPr>
            <p:ph type="title"/>
          </p:nvPr>
        </p:nvSpPr>
        <p:spPr/>
        <p:txBody>
          <a:bodyPr/>
          <a:lstStyle/>
          <a:p>
            <a:r>
              <a:rPr lang="es-ES" dirty="0"/>
              <a:t>Carta a </a:t>
            </a:r>
            <a:r>
              <a:rPr lang="es-ES" dirty="0" err="1"/>
              <a:t>Diogneto</a:t>
            </a:r>
            <a:r>
              <a:rPr lang="es-ES" dirty="0"/>
              <a:t> (s. II)</a:t>
            </a:r>
          </a:p>
        </p:txBody>
      </p:sp>
      <p:sp>
        <p:nvSpPr>
          <p:cNvPr id="3" name="Marcador de contenido 2">
            <a:extLst>
              <a:ext uri="{FF2B5EF4-FFF2-40B4-BE49-F238E27FC236}">
                <a16:creationId xmlns:a16="http://schemas.microsoft.com/office/drawing/2014/main" id="{3A9E586D-5D2F-4AFB-BAE8-4E121F4F8263}"/>
              </a:ext>
            </a:extLst>
          </p:cNvPr>
          <p:cNvSpPr>
            <a:spLocks noGrp="1"/>
          </p:cNvSpPr>
          <p:nvPr>
            <p:ph idx="1"/>
          </p:nvPr>
        </p:nvSpPr>
        <p:spPr/>
        <p:txBody>
          <a:bodyPr/>
          <a:lstStyle/>
          <a:p>
            <a:r>
              <a:rPr lang="es-ES" dirty="0"/>
              <a:t>“Los cristianos, en efecto, no se distinguen de los demás hombres ni por su tierra, ni por su habla, ni por sus costumbres. Porque ni habitan ciudades exclusivas suyas, ni hablan una lengua extraña, ni llevan un género de vida aparte de los demás. En verdad esta doctrina no ha sido por ellos inventada gracias al talento y especulación de hombres sabios, ni profesan como otros hace una enseñanza humana, sino que habitando ciudades griegas o bárbaras, según la suerte que a cada uno le cupo, y adaptándose en comida, vestido y demás géneros de vida a los usos y costumbres de cada país, dan muestras de un tenor de vida superior y admirable y por confesión de todos sorprendente. </a:t>
            </a:r>
          </a:p>
        </p:txBody>
      </p:sp>
    </p:spTree>
    <p:extLst>
      <p:ext uri="{BB962C8B-B14F-4D97-AF65-F5344CB8AC3E}">
        <p14:creationId xmlns:p14="http://schemas.microsoft.com/office/powerpoint/2010/main" val="17925913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1C81AB-92C7-47EC-AEEA-AF7085418037}"/>
              </a:ext>
            </a:extLst>
          </p:cNvPr>
          <p:cNvSpPr>
            <a:spLocks noGrp="1"/>
          </p:cNvSpPr>
          <p:nvPr>
            <p:ph type="title"/>
          </p:nvPr>
        </p:nvSpPr>
        <p:spPr/>
        <p:txBody>
          <a:bodyPr/>
          <a:lstStyle/>
          <a:p>
            <a:r>
              <a:rPr lang="es-ES" dirty="0"/>
              <a:t>Carta a </a:t>
            </a:r>
            <a:r>
              <a:rPr lang="es-ES" dirty="0" err="1"/>
              <a:t>Diogneto</a:t>
            </a:r>
            <a:r>
              <a:rPr lang="es-ES" dirty="0"/>
              <a:t> (s. II)</a:t>
            </a:r>
          </a:p>
        </p:txBody>
      </p:sp>
      <p:sp>
        <p:nvSpPr>
          <p:cNvPr id="3" name="Marcador de contenido 2">
            <a:extLst>
              <a:ext uri="{FF2B5EF4-FFF2-40B4-BE49-F238E27FC236}">
                <a16:creationId xmlns:a16="http://schemas.microsoft.com/office/drawing/2014/main" id="{5568A92A-6AAA-4773-A3DD-716BD0D9D5C6}"/>
              </a:ext>
            </a:extLst>
          </p:cNvPr>
          <p:cNvSpPr>
            <a:spLocks noGrp="1"/>
          </p:cNvSpPr>
          <p:nvPr>
            <p:ph idx="1"/>
          </p:nvPr>
        </p:nvSpPr>
        <p:spPr/>
        <p:txBody>
          <a:bodyPr/>
          <a:lstStyle/>
          <a:p>
            <a:pPr marL="0" indent="0">
              <a:buNone/>
            </a:pPr>
            <a:r>
              <a:rPr lang="es-ES" dirty="0"/>
              <a:t>Habitan sus propias patrias, pero como forasteros; toman parte en todo como ciudadanos y todo lo soportan como extranjeros. (...) Obedecen las leyes, pero sobrepasan a las leyes con su vida. A todos aman y de todos son perseguidos. Se les desconoce y se les condena. Se les mata y en ello les va la vida. Son pobres y enriquecen a todos. Carecen de todo y en todo abundan.</a:t>
            </a:r>
          </a:p>
        </p:txBody>
      </p:sp>
    </p:spTree>
    <p:extLst>
      <p:ext uri="{BB962C8B-B14F-4D97-AF65-F5344CB8AC3E}">
        <p14:creationId xmlns:p14="http://schemas.microsoft.com/office/powerpoint/2010/main" val="24398458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13D40F-10C3-3348-AC9B-BF561FC39645}"/>
              </a:ext>
            </a:extLst>
          </p:cNvPr>
          <p:cNvSpPr>
            <a:spLocks noGrp="1"/>
          </p:cNvSpPr>
          <p:nvPr>
            <p:ph type="ctrTitle"/>
          </p:nvPr>
        </p:nvSpPr>
        <p:spPr/>
        <p:txBody>
          <a:bodyPr/>
          <a:lstStyle/>
          <a:p>
            <a:r>
              <a:rPr lang="es-ES"/>
              <a:t>¿Necesitamos una comunidad?</a:t>
            </a:r>
          </a:p>
        </p:txBody>
      </p:sp>
    </p:spTree>
    <p:extLst>
      <p:ext uri="{BB962C8B-B14F-4D97-AF65-F5344CB8AC3E}">
        <p14:creationId xmlns:p14="http://schemas.microsoft.com/office/powerpoint/2010/main" val="26308395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287E1E-FEEA-B446-993D-162F1325FB64}"/>
              </a:ext>
            </a:extLst>
          </p:cNvPr>
          <p:cNvSpPr>
            <a:spLocks noGrp="1"/>
          </p:cNvSpPr>
          <p:nvPr>
            <p:ph type="title"/>
          </p:nvPr>
        </p:nvSpPr>
        <p:spPr/>
        <p:txBody>
          <a:bodyPr/>
          <a:lstStyle/>
          <a:p>
            <a:r>
              <a:rPr lang="es-ES"/>
              <a:t>1. Consecuencia de la propia fe</a:t>
            </a:r>
          </a:p>
        </p:txBody>
      </p:sp>
      <p:sp>
        <p:nvSpPr>
          <p:cNvPr id="3" name="Marcador de contenido 2">
            <a:extLst>
              <a:ext uri="{FF2B5EF4-FFF2-40B4-BE49-F238E27FC236}">
                <a16:creationId xmlns:a16="http://schemas.microsoft.com/office/drawing/2014/main" id="{9719B5D3-26F1-7C4B-BE7F-34C598EC400B}"/>
              </a:ext>
            </a:extLst>
          </p:cNvPr>
          <p:cNvSpPr>
            <a:spLocks noGrp="1"/>
          </p:cNvSpPr>
          <p:nvPr>
            <p:ph idx="1"/>
          </p:nvPr>
        </p:nvSpPr>
        <p:spPr/>
        <p:txBody>
          <a:bodyPr/>
          <a:lstStyle/>
          <a:p>
            <a:r>
              <a:rPr lang="es-ES"/>
              <a:t>El Dios en el que creemos los cristianos es amor y convoca al amor (1ª Juan 4, 7-8). </a:t>
            </a:r>
          </a:p>
          <a:p>
            <a:r>
              <a:rPr lang="es-ES"/>
              <a:t>Es un Padre que crea familia en torno a Jesús, que desea incluirnos a todos los seres humanos, libremente, en esa dinámica de cariño y donación recíprocos. </a:t>
            </a:r>
          </a:p>
          <a:p>
            <a:r>
              <a:rPr lang="es-ES"/>
              <a:t>Para nosotros, los discípulos de Jesús, hacer comunidad no consiste en una obligación jurídica, moral o en una aspiración idealista, sino en la respuesta natural a la experiencia del amor de Dios.</a:t>
            </a:r>
          </a:p>
        </p:txBody>
      </p:sp>
    </p:spTree>
    <p:extLst>
      <p:ext uri="{BB962C8B-B14F-4D97-AF65-F5344CB8AC3E}">
        <p14:creationId xmlns:p14="http://schemas.microsoft.com/office/powerpoint/2010/main" val="10289972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5913BC-39FA-AC44-A8E9-5B5C8066B215}"/>
              </a:ext>
            </a:extLst>
          </p:cNvPr>
          <p:cNvSpPr>
            <a:spLocks noGrp="1"/>
          </p:cNvSpPr>
          <p:nvPr>
            <p:ph type="title"/>
          </p:nvPr>
        </p:nvSpPr>
        <p:spPr/>
        <p:txBody>
          <a:bodyPr/>
          <a:lstStyle/>
          <a:p>
            <a:r>
              <a:rPr lang="es-ES"/>
              <a:t>2. Exigencia de la situación sociocultural</a:t>
            </a:r>
          </a:p>
        </p:txBody>
      </p:sp>
      <p:sp>
        <p:nvSpPr>
          <p:cNvPr id="3" name="Marcador de contenido 2">
            <a:extLst>
              <a:ext uri="{FF2B5EF4-FFF2-40B4-BE49-F238E27FC236}">
                <a16:creationId xmlns:a16="http://schemas.microsoft.com/office/drawing/2014/main" id="{290D7848-32BD-3F4B-9AA5-DFDDC78372D3}"/>
              </a:ext>
            </a:extLst>
          </p:cNvPr>
          <p:cNvSpPr>
            <a:spLocks noGrp="1"/>
          </p:cNvSpPr>
          <p:nvPr>
            <p:ph idx="1"/>
          </p:nvPr>
        </p:nvSpPr>
        <p:spPr/>
        <p:txBody>
          <a:bodyPr>
            <a:normAutofit/>
          </a:bodyPr>
          <a:lstStyle/>
          <a:p>
            <a:r>
              <a:rPr lang="es-ES"/>
              <a:t>Amplio pluralismo, fuerte indiferencia religiosa y aguda crisis institucional.</a:t>
            </a:r>
          </a:p>
          <a:p>
            <a:r>
              <a:rPr lang="es-ES"/>
              <a:t>Crear espacios en los que pueda cultivarse y fortalecerse la experiencia cristiana</a:t>
            </a:r>
          </a:p>
          <a:p>
            <a:r>
              <a:rPr lang="es-ES"/>
              <a:t>Diversas estrategias para la ubicación del cristianismo en ese “clima adverso”: Ghetto, Reconquista, Disolución, Fermento</a:t>
            </a:r>
          </a:p>
          <a:p>
            <a:r>
              <a:rPr lang="es-ES"/>
              <a:t>No se tratará de grupos “estufa”, “refugio” o “invernadero”, pero sí de “oasis” abiertos y acogedores</a:t>
            </a:r>
          </a:p>
        </p:txBody>
      </p:sp>
    </p:spTree>
    <p:extLst>
      <p:ext uri="{BB962C8B-B14F-4D97-AF65-F5344CB8AC3E}">
        <p14:creationId xmlns:p14="http://schemas.microsoft.com/office/powerpoint/2010/main" val="29474726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Distintivo">
  <a:themeElements>
    <a:clrScheme name="Distintivo">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Distintivo">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stintivo">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TM10001106[[fn=Distintivo]]</Template>
  <TotalTime>92</TotalTime>
  <Words>971</Words>
  <Application>Microsoft Office PowerPoint</Application>
  <PresentationFormat>Panorámica</PresentationFormat>
  <Paragraphs>33</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Gill Sans MT</vt:lpstr>
      <vt:lpstr>Impact</vt:lpstr>
      <vt:lpstr>Distintivo</vt:lpstr>
      <vt:lpstr>Definir comunidad…</vt:lpstr>
      <vt:lpstr>Decir comunidad</vt:lpstr>
      <vt:lpstr>Decir comunidad</vt:lpstr>
      <vt:lpstr>San Agustín (s. IV)</vt:lpstr>
      <vt:lpstr>Carta a Diogneto (s. II)</vt:lpstr>
      <vt:lpstr>Carta a Diogneto (s. II)</vt:lpstr>
      <vt:lpstr>¿Necesitamos una comunidad?</vt:lpstr>
      <vt:lpstr>1. Consecuencia de la propia fe</vt:lpstr>
      <vt:lpstr>2. Exigencia de la situación sociocultural</vt:lpstr>
      <vt:lpstr>3. Necesidad pastoral</vt:lpstr>
      <vt:lpstr>4. Una posibilidad de concreción eclesial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¿Necesitamos una comunidad?</dc:title>
  <cp:lastModifiedBy>Athlon</cp:lastModifiedBy>
  <cp:revision>13</cp:revision>
  <dcterms:modified xsi:type="dcterms:W3CDTF">2018-04-30T17:45:04Z</dcterms:modified>
</cp:coreProperties>
</file>